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00"/>
    <a:srgbClr val="CC3300"/>
    <a:srgbClr val="3333CC"/>
    <a:srgbClr val="000099"/>
    <a:srgbClr val="660066"/>
    <a:srgbClr val="FFFF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3B84E-1A94-4DD3-81DD-EF4ECA50F8E4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E07EA-91E5-4A5C-81A2-5B9F8C856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2A2DD-7AC6-474D-A49C-D83AE23760D1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112EB-DC0A-4C7F-8059-2FAE0163E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1AFF7-DBBE-4544-91EC-CA1CF8E49051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6C60A-28D2-4C65-B9C9-7B6391E2A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01E60-2D90-4C51-91E6-BD47BBAD9378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B1D-DE12-401F-97F7-3B4D8EE83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F0CAF-88F3-405C-8053-E07775E2FA09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FFC5C-6287-4C18-B8DC-695E2C9D1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43BD0-B631-4DAE-9AF3-CC3C254C4292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F0188-28A0-4563-A725-8801C2397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22F5C-8D54-4B33-A73E-4E8C4527F0E8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D0A10-8B73-430D-A4B4-CC97CAF62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78C76-E383-4CC9-B437-5E74594CF5B6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C36BB-9D87-40DB-8C5C-497FE3B1E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A714C-C1F2-45B4-A7B9-322C951EA20A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58EEB-B90D-425A-AD86-9F532497F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0D1E6-33C0-40DA-8627-8D8B59D12CCF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08BBA-344A-42FF-9E29-40FCAA40D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00C08-0B37-4C80-B739-C58E7F762491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163AC-8027-4C4C-B580-D90EB98EF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9F33D-7DA7-491A-8B32-A83B77FDFE23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B4621-9808-4C52-9885-FA91F736C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7B2FA-DF21-4F71-9A9A-0CA5ADB9BA4A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5D5DE-5385-4B74-9FAA-4C53EA029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1DD98E-C72B-40C6-86EC-2D30128AD161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0A6044-EB21-4917-A040-342EE58D5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8888" y="1052513"/>
            <a:ext cx="7273925" cy="223202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uk-UA" sz="6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Займенник</a:t>
            </a:r>
          </a:p>
          <a:p>
            <a:pPr algn="ctr">
              <a:defRPr/>
            </a:pPr>
            <a:r>
              <a:rPr lang="uk-UA" sz="6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як частина мови</a:t>
            </a:r>
            <a:r>
              <a:rPr lang="uk-UA" sz="5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54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938" y="4652963"/>
            <a:ext cx="3992562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z="3500" i="1" smtClean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44675"/>
            <a:ext cx="5040313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620713"/>
            <a:ext cx="8229600" cy="550545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 typeface="Arial" charset="0"/>
              <a:buNone/>
            </a:pPr>
            <a:r>
              <a:rPr lang="uk-UA" b="1" smtClean="0">
                <a:solidFill>
                  <a:srgbClr val="0033CC"/>
                </a:solidFill>
              </a:rPr>
              <a:t>По гілках я все стрибаю,</a:t>
            </a:r>
          </a:p>
          <a:p>
            <a:pPr algn="r" eaLnBrk="1" hangingPunct="1">
              <a:lnSpc>
                <a:spcPct val="90000"/>
              </a:lnSpc>
              <a:buFont typeface="Arial" charset="0"/>
              <a:buNone/>
            </a:pPr>
            <a:r>
              <a:rPr lang="uk-UA" b="1" smtClean="0">
                <a:solidFill>
                  <a:srgbClr val="0033CC"/>
                </a:solidFill>
              </a:rPr>
              <a:t>Шишки і гриби збираю.</a:t>
            </a:r>
          </a:p>
          <a:p>
            <a:pPr algn="r" eaLnBrk="1" hangingPunct="1">
              <a:lnSpc>
                <a:spcPct val="90000"/>
              </a:lnSpc>
              <a:buFont typeface="Arial" charset="0"/>
              <a:buNone/>
            </a:pPr>
            <a:r>
              <a:rPr lang="uk-UA" b="1" smtClean="0">
                <a:solidFill>
                  <a:srgbClr val="0033CC"/>
                </a:solidFill>
              </a:rPr>
              <a:t>А сушу свої грибки,</a:t>
            </a:r>
          </a:p>
          <a:p>
            <a:pPr algn="r" eaLnBrk="1" hangingPunct="1">
              <a:lnSpc>
                <a:spcPct val="90000"/>
              </a:lnSpc>
              <a:buFont typeface="Arial" charset="0"/>
              <a:buNone/>
            </a:pPr>
            <a:r>
              <a:rPr lang="uk-UA" b="1" smtClean="0">
                <a:solidFill>
                  <a:srgbClr val="0033CC"/>
                </a:solidFill>
              </a:rPr>
              <a:t>Наколовши на гілки.</a:t>
            </a:r>
          </a:p>
          <a:p>
            <a:pPr algn="r" eaLnBrk="1" hangingPunct="1">
              <a:lnSpc>
                <a:spcPct val="90000"/>
              </a:lnSpc>
              <a:buFont typeface="Arial" charset="0"/>
              <a:buNone/>
            </a:pPr>
            <a:r>
              <a:rPr lang="uk-UA" b="1" smtClean="0">
                <a:solidFill>
                  <a:srgbClr val="0033CC"/>
                </a:solidFill>
              </a:rPr>
              <a:t>Вже й горіхів нанесла,</a:t>
            </a:r>
          </a:p>
          <a:p>
            <a:pPr algn="r" eaLnBrk="1" hangingPunct="1">
              <a:lnSpc>
                <a:spcPct val="90000"/>
              </a:lnSpc>
              <a:buFont typeface="Arial" charset="0"/>
              <a:buNone/>
            </a:pPr>
            <a:r>
              <a:rPr lang="uk-UA" b="1" smtClean="0">
                <a:solidFill>
                  <a:srgbClr val="0033CC"/>
                </a:solidFill>
              </a:rPr>
              <a:t>Теж на зиму запасла.</a:t>
            </a:r>
          </a:p>
          <a:p>
            <a:pPr algn="r" eaLnBrk="1" hangingPunct="1">
              <a:lnSpc>
                <a:spcPct val="90000"/>
              </a:lnSpc>
              <a:buFont typeface="Arial" charset="0"/>
              <a:buNone/>
            </a:pPr>
            <a:r>
              <a:rPr lang="uk-UA" b="1" smtClean="0">
                <a:solidFill>
                  <a:srgbClr val="0033CC"/>
                </a:solidFill>
              </a:rPr>
              <a:t>Склала все: гриби і шишки,</a:t>
            </a:r>
          </a:p>
          <a:p>
            <a:pPr algn="r" eaLnBrk="1" hangingPunct="1">
              <a:lnSpc>
                <a:spcPct val="90000"/>
              </a:lnSpc>
              <a:buFont typeface="Arial" charset="0"/>
              <a:buNone/>
            </a:pPr>
            <a:r>
              <a:rPr lang="uk-UA" b="1" smtClean="0">
                <a:solidFill>
                  <a:srgbClr val="0033CC"/>
                </a:solidFill>
              </a:rPr>
              <a:t>А також смачні горішки.</a:t>
            </a:r>
          </a:p>
          <a:p>
            <a:pPr algn="r" eaLnBrk="1" hangingPunct="1">
              <a:lnSpc>
                <a:spcPct val="90000"/>
              </a:lnSpc>
              <a:buFont typeface="Arial" charset="0"/>
              <a:buNone/>
            </a:pPr>
            <a:r>
              <a:rPr lang="uk-UA" b="1" smtClean="0">
                <a:solidFill>
                  <a:srgbClr val="0033CC"/>
                </a:solidFill>
              </a:rPr>
              <a:t>У дуплі всього сповна.</a:t>
            </a:r>
          </a:p>
          <a:p>
            <a:pPr algn="r" eaLnBrk="1" hangingPunct="1">
              <a:lnSpc>
                <a:spcPct val="90000"/>
              </a:lnSpc>
              <a:buFont typeface="Arial" charset="0"/>
              <a:buNone/>
            </a:pPr>
            <a:r>
              <a:rPr lang="uk-UA" b="1" smtClean="0">
                <a:solidFill>
                  <a:srgbClr val="0033CC"/>
                </a:solidFill>
              </a:rPr>
              <a:t>І зима вже не страшна.</a:t>
            </a:r>
            <a:endParaRPr lang="ru-RU" b="1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uk-UA" b="1" smtClean="0"/>
              <a:t>Літо й осінь я старався –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uk-UA" b="1" smtClean="0"/>
              <a:t>Досхочу я наїдався.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uk-UA" b="1" smtClean="0"/>
              <a:t>Мед, малину, груші їв,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uk-UA" b="1" smtClean="0"/>
              <a:t>Рибу та мишей ловив.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uk-UA" b="1" smtClean="0"/>
              <a:t>Наїдавсь на повний ротик.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uk-UA" b="1" smtClean="0"/>
              <a:t>Бач, який товстий животик!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uk-UA" b="1" smtClean="0"/>
              <a:t>І тепер аж до весни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uk-UA" b="1" smtClean="0"/>
              <a:t>Будуть сниться гарні сни!</a:t>
            </a:r>
            <a:r>
              <a:rPr lang="ru-RU" smtClean="0"/>
              <a:t> </a:t>
            </a:r>
          </a:p>
        </p:txBody>
      </p:sp>
      <p:pic>
        <p:nvPicPr>
          <p:cNvPr id="25603" name="Рисунок 2" descr="http://img-fotki.yandex.ru/get/6614/161780851.9/0_87001_1b99679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781300"/>
            <a:ext cx="2808288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z="3600" b="1" smtClean="0"/>
              <a:t>І група</a:t>
            </a:r>
            <a:r>
              <a:rPr lang="uk-UA" smtClean="0"/>
              <a:t> – списує І загадку, підкреслює займенники.</a:t>
            </a:r>
          </a:p>
          <a:p>
            <a:pPr eaLnBrk="1" hangingPunct="1">
              <a:buFont typeface="Arial" charset="0"/>
              <a:buNone/>
            </a:pPr>
            <a:r>
              <a:rPr lang="uk-UA" sz="3600" b="1" smtClean="0"/>
              <a:t>ІІ група</a:t>
            </a:r>
            <a:r>
              <a:rPr lang="uk-UA" smtClean="0"/>
              <a:t> - списує ІІІ і І</a:t>
            </a:r>
            <a:r>
              <a:rPr lang="en-US" smtClean="0"/>
              <a:t>V </a:t>
            </a:r>
            <a:r>
              <a:rPr lang="uk-UA" smtClean="0"/>
              <a:t>загадку, підкреслює займенники</a:t>
            </a:r>
          </a:p>
          <a:p>
            <a:pPr eaLnBrk="1" hangingPunct="1">
              <a:buFont typeface="Arial" charset="0"/>
              <a:buNone/>
            </a:pPr>
            <a:r>
              <a:rPr lang="uk-UA" sz="3600" b="1" smtClean="0"/>
              <a:t>ІІІ група</a:t>
            </a:r>
            <a:r>
              <a:rPr lang="uk-UA" smtClean="0"/>
              <a:t> - списує </a:t>
            </a:r>
            <a:r>
              <a:rPr lang="en-US" smtClean="0"/>
              <a:t>V </a:t>
            </a:r>
            <a:r>
              <a:rPr lang="uk-UA" smtClean="0"/>
              <a:t>і </a:t>
            </a:r>
            <a:r>
              <a:rPr lang="en-US" smtClean="0"/>
              <a:t>V</a:t>
            </a:r>
            <a:r>
              <a:rPr lang="uk-UA" smtClean="0"/>
              <a:t>І загадку,підкреслює займенники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1" name="Picture 9" descr="9fc7679a56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uk-UA" sz="4800" b="1" smtClean="0"/>
              <a:t>Сьогодні я на уроці дізнався…</a:t>
            </a:r>
          </a:p>
          <a:p>
            <a:pPr algn="ctr" eaLnBrk="1" hangingPunct="1">
              <a:buFont typeface="Arial" charset="0"/>
              <a:buNone/>
            </a:pPr>
            <a:endParaRPr lang="uk-UA" sz="4800" b="1" i="1" smtClean="0"/>
          </a:p>
          <a:p>
            <a:pPr algn="ctr" eaLnBrk="1" hangingPunct="1">
              <a:buFont typeface="Arial" charset="0"/>
              <a:buNone/>
            </a:pPr>
            <a:r>
              <a:rPr lang="uk-UA" sz="4800" b="1" smtClean="0"/>
              <a:t>Сьогодні я на уроці  намагався…</a:t>
            </a:r>
            <a:r>
              <a:rPr lang="ru-RU" sz="4800" b="1" smtClean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uk-UA" sz="6000" b="1" smtClean="0"/>
              <a:t>Домашнє завдання</a:t>
            </a:r>
            <a:r>
              <a:rPr lang="uk-UA" sz="6000" smtClean="0"/>
              <a:t>:</a:t>
            </a:r>
            <a:r>
              <a:rPr lang="uk-UA" sz="6000" i="1" smtClean="0"/>
              <a:t> </a:t>
            </a:r>
          </a:p>
          <a:p>
            <a:pPr algn="ctr" eaLnBrk="1" hangingPunct="1">
              <a:buFont typeface="Arial" charset="0"/>
              <a:buNone/>
            </a:pPr>
            <a:r>
              <a:rPr lang="uk-UA" sz="6000" i="1" smtClean="0"/>
              <a:t>впр.33, вивч. правило.</a:t>
            </a:r>
            <a:endParaRPr lang="ru-RU" sz="6000" i="1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uk-UA" sz="4800" b="1" smtClean="0"/>
              <a:t>Ось і закінчився урок!</a:t>
            </a:r>
          </a:p>
          <a:p>
            <a:pPr algn="ctr" eaLnBrk="1" hangingPunct="1">
              <a:buFont typeface="Arial" charset="0"/>
              <a:buNone/>
            </a:pPr>
            <a:r>
              <a:rPr lang="uk-UA" sz="4800" b="1" smtClean="0"/>
              <a:t>Продзвенить для вас дзвінок!</a:t>
            </a:r>
          </a:p>
          <a:p>
            <a:pPr algn="ctr" eaLnBrk="1" hangingPunct="1">
              <a:buFont typeface="Arial" charset="0"/>
              <a:buNone/>
            </a:pPr>
            <a:r>
              <a:rPr lang="uk-UA" sz="4800" b="1" smtClean="0"/>
              <a:t>Працювали добре друзі,</a:t>
            </a:r>
          </a:p>
          <a:p>
            <a:pPr algn="ctr" eaLnBrk="1" hangingPunct="1">
              <a:buFont typeface="Arial" charset="0"/>
              <a:buNone/>
            </a:pPr>
            <a:r>
              <a:rPr lang="uk-UA" sz="4800" b="1" smtClean="0"/>
              <a:t>Відпочиньте  по заслузі!</a:t>
            </a:r>
            <a:endParaRPr lang="ru-RU" sz="4800" b="1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539750" y="1125538"/>
            <a:ext cx="813593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/>
              <a:t> </a:t>
            </a:r>
            <a:r>
              <a:rPr lang="uk-UA" sz="4000" b="1"/>
              <a:t>Продзвенів для нас дзвінок,</a:t>
            </a:r>
          </a:p>
          <a:p>
            <a:pPr algn="ctr"/>
            <a:r>
              <a:rPr lang="uk-UA" sz="4000" b="1"/>
              <a:t>    Починаємо урок.</a:t>
            </a:r>
          </a:p>
          <a:p>
            <a:pPr algn="ctr"/>
            <a:r>
              <a:rPr lang="uk-UA" sz="4000" b="1"/>
              <a:t>    Попрацюємо старанно,</a:t>
            </a:r>
          </a:p>
          <a:p>
            <a:pPr algn="ctr"/>
            <a:r>
              <a:rPr lang="uk-UA" sz="4000" b="1"/>
              <a:t>    Щоб почути у кінці,</a:t>
            </a:r>
          </a:p>
          <a:p>
            <a:pPr algn="ctr"/>
            <a:r>
              <a:rPr lang="uk-UA" sz="4000" b="1"/>
              <a:t>    Що у нашім дружнім класі</a:t>
            </a:r>
          </a:p>
          <a:p>
            <a:pPr algn="ctr"/>
            <a:r>
              <a:rPr lang="uk-UA" sz="4000" b="1"/>
              <a:t>    Діти просто молодці!</a:t>
            </a:r>
            <a:endParaRPr lang="ru-RU" sz="40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468313" y="1628775"/>
            <a:ext cx="820737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400" b="1" u="sng">
                <a:solidFill>
                  <a:srgbClr val="660066"/>
                </a:solidFill>
              </a:rPr>
              <a:t>ДЕВІЗ:</a:t>
            </a:r>
          </a:p>
          <a:p>
            <a:pPr algn="ctr"/>
            <a:r>
              <a:rPr lang="uk-UA" sz="5400" b="1">
                <a:solidFill>
                  <a:srgbClr val="660066"/>
                </a:solidFill>
              </a:rPr>
              <a:t>Навчати того, хто хоче все добре знати!</a:t>
            </a:r>
            <a:endParaRPr lang="ru-RU" sz="5400" b="1">
              <a:solidFill>
                <a:srgbClr val="660066"/>
              </a:solidFill>
            </a:endParaRPr>
          </a:p>
        </p:txBody>
      </p:sp>
      <p:sp>
        <p:nvSpPr>
          <p:cNvPr id="17410" name="Заголовок 1"/>
          <p:cNvSpPr txBox="1">
            <a:spLocks/>
          </p:cNvSpPr>
          <p:nvPr/>
        </p:nvSpPr>
        <p:spPr bwMode="auto">
          <a:xfrm>
            <a:off x="539750" y="692150"/>
            <a:ext cx="80645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36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ctrTitle" idx="4294967295"/>
          </p:nvPr>
        </p:nvSpPr>
        <p:spPr>
          <a:xfrm>
            <a:off x="685800" y="1052513"/>
            <a:ext cx="7772400" cy="1152525"/>
          </a:xfrm>
        </p:spPr>
        <p:txBody>
          <a:bodyPr/>
          <a:lstStyle/>
          <a:p>
            <a:pPr eaLnBrk="1" hangingPunct="1"/>
            <a:r>
              <a:rPr lang="uk-UA" b="1" smtClean="0">
                <a:solidFill>
                  <a:srgbClr val="000066"/>
                </a:solidFill>
              </a:rPr>
              <a:t>Ім ен нник   Зай  ме нн ник</a:t>
            </a:r>
            <a:endParaRPr lang="ru-RU" b="1" smtClean="0">
              <a:solidFill>
                <a:srgbClr val="000066"/>
              </a:solidFill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subTitle" idx="4294967295"/>
          </p:nvPr>
        </p:nvSpPr>
        <p:spPr>
          <a:xfrm>
            <a:off x="827088" y="3213100"/>
            <a:ext cx="7632700" cy="12239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uk-UA" b="1" smtClean="0"/>
              <a:t>Зі слів склади речення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uk-UA" sz="4800" b="1" smtClean="0">
                <a:solidFill>
                  <a:schemeClr val="tx2"/>
                </a:solidFill>
              </a:rPr>
              <a:t>Праця, краща, маленька, безділля, велике, за.</a:t>
            </a:r>
            <a:r>
              <a:rPr lang="ru-RU" sz="4800" b="1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uk-UA" sz="4400" b="1" smtClean="0"/>
              <a:t>Я очікую, що ….</a:t>
            </a:r>
          </a:p>
          <a:p>
            <a:pPr eaLnBrk="1" hangingPunct="1"/>
            <a:r>
              <a:rPr lang="uk-UA" sz="4400" b="1" smtClean="0"/>
              <a:t>На уроці мене чекає ….</a:t>
            </a:r>
          </a:p>
          <a:p>
            <a:pPr eaLnBrk="1" hangingPunct="1"/>
            <a:r>
              <a:rPr lang="uk-UA" sz="4400" b="1" smtClean="0"/>
              <a:t>На цьому уроці я вивчу ….</a:t>
            </a:r>
          </a:p>
          <a:p>
            <a:pPr eaLnBrk="1" hangingPunct="1"/>
            <a:r>
              <a:rPr lang="uk-UA" sz="4400" b="1" smtClean="0"/>
              <a:t>Цей урок навчить мене ….</a:t>
            </a:r>
            <a:endParaRPr lang="ru-RU" sz="4400" b="1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765175"/>
            <a:ext cx="8207375" cy="1079500"/>
          </a:xfrm>
        </p:spPr>
        <p:txBody>
          <a:bodyPr/>
          <a:lstStyle/>
          <a:p>
            <a:pPr eaLnBrk="1" hangingPunct="1"/>
            <a:r>
              <a:rPr lang="uk-UA" sz="4800" b="1" smtClean="0">
                <a:solidFill>
                  <a:srgbClr val="000099"/>
                </a:solidFill>
              </a:rPr>
              <a:t>Правила роботи на уроці</a:t>
            </a:r>
            <a:r>
              <a:rPr lang="uk-UA" sz="4000" smtClean="0"/>
              <a:t/>
            </a:r>
            <a:br>
              <a:rPr lang="uk-UA" sz="4000" smtClean="0"/>
            </a:br>
            <a:endParaRPr lang="ru-RU" sz="4000" smtClean="0"/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uk-UA" sz="4000" b="1" smtClean="0"/>
              <a:t>Правило піднятої руки.</a:t>
            </a:r>
          </a:p>
          <a:p>
            <a:pPr algn="ctr" eaLnBrk="1" hangingPunct="1">
              <a:buFont typeface="Arial" charset="0"/>
              <a:buNone/>
            </a:pPr>
            <a:r>
              <a:rPr lang="uk-UA" sz="4000" b="1" smtClean="0"/>
              <a:t>Уважно слухати вчителя та учнів.</a:t>
            </a:r>
          </a:p>
          <a:p>
            <a:pPr algn="ctr" eaLnBrk="1" hangingPunct="1">
              <a:buFont typeface="Arial" charset="0"/>
              <a:buNone/>
            </a:pPr>
            <a:r>
              <a:rPr lang="uk-UA" sz="4000" b="1" smtClean="0"/>
              <a:t>Активно і творчо працювати.</a:t>
            </a:r>
          </a:p>
          <a:p>
            <a:pPr algn="ctr" eaLnBrk="1" hangingPunct="1">
              <a:buFont typeface="Arial" charset="0"/>
              <a:buNone/>
            </a:pPr>
            <a:r>
              <a:rPr lang="uk-UA" sz="4000" b="1" smtClean="0"/>
              <a:t>Дружньо співпрацювати у парах і групах.</a:t>
            </a:r>
            <a:endParaRPr lang="ru-RU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mtClean="0"/>
              <a:t>   </a:t>
            </a:r>
            <a:r>
              <a:rPr lang="uk-UA" sz="5400" b="1" smtClean="0"/>
              <a:t>Галинка, лісник, сумує, солодкий, одинадцять, солом’яний, стрибає, регоче, він, ми, те, стільки</a:t>
            </a:r>
            <a:endParaRPr lang="ru-RU" sz="5400" b="1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 descr="http://s59.radikal.ru/i166/1010/ee/63ba25b3a362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410527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r>
              <a:rPr lang="uk-UA" b="1" smtClean="0"/>
              <a:t>Стало біло навкруги -</a:t>
            </a:r>
          </a:p>
          <a:p>
            <a:pPr algn="r" eaLnBrk="1" hangingPunct="1">
              <a:buFont typeface="Arial" charset="0"/>
              <a:buNone/>
            </a:pPr>
            <a:r>
              <a:rPr lang="uk-UA" b="1" smtClean="0"/>
              <a:t>Я розтрушую сніги,</a:t>
            </a:r>
          </a:p>
          <a:p>
            <a:pPr algn="r" eaLnBrk="1" hangingPunct="1">
              <a:buFont typeface="Arial" charset="0"/>
              <a:buNone/>
            </a:pPr>
            <a:r>
              <a:rPr lang="uk-UA" b="1" smtClean="0"/>
              <a:t>Наганяю холоди,</a:t>
            </a:r>
          </a:p>
          <a:p>
            <a:pPr algn="r" eaLnBrk="1" hangingPunct="1">
              <a:buFont typeface="Arial" charset="0"/>
              <a:buNone/>
            </a:pPr>
            <a:r>
              <a:rPr lang="uk-UA" b="1" smtClean="0"/>
              <a:t>Води сковую в льоди,</a:t>
            </a:r>
          </a:p>
          <a:p>
            <a:pPr algn="r" eaLnBrk="1" hangingPunct="1">
              <a:buFont typeface="Arial" charset="0"/>
              <a:buNone/>
            </a:pPr>
            <a:r>
              <a:rPr lang="uk-UA" b="1" smtClean="0"/>
              <a:t>В дружбі з дітьми я всіма.</a:t>
            </a:r>
          </a:p>
          <a:p>
            <a:pPr algn="r" eaLnBrk="1" hangingPunct="1">
              <a:buFont typeface="Arial" charset="0"/>
              <a:buNone/>
            </a:pPr>
            <a:r>
              <a:rPr lang="uk-UA" b="1" smtClean="0"/>
              <a:t>Здогадались? Я....</a:t>
            </a:r>
            <a:r>
              <a:rPr lang="uk-UA" smtClean="0"/>
              <a:t> 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 descr="117 И все-таки одинаковых снежинок в природе н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41888"/>
            <a:ext cx="190817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484313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b="1" smtClean="0">
                <a:solidFill>
                  <a:srgbClr val="3333CC"/>
                </a:solidFill>
              </a:rPr>
              <a:t>Вродились ми з води.</a:t>
            </a:r>
          </a:p>
          <a:p>
            <a:pPr eaLnBrk="1" hangingPunct="1">
              <a:buFont typeface="Arial" charset="0"/>
              <a:buNone/>
            </a:pPr>
            <a:r>
              <a:rPr lang="uk-UA" b="1" smtClean="0">
                <a:solidFill>
                  <a:srgbClr val="3333CC"/>
                </a:solidFill>
              </a:rPr>
              <a:t>Легенькі, мов пушиночки,</a:t>
            </a:r>
          </a:p>
          <a:p>
            <a:pPr eaLnBrk="1" hangingPunct="1">
              <a:buFont typeface="Arial" charset="0"/>
              <a:buNone/>
            </a:pPr>
            <a:r>
              <a:rPr lang="uk-UA" b="1" smtClean="0">
                <a:solidFill>
                  <a:srgbClr val="3333CC"/>
                </a:solidFill>
              </a:rPr>
              <a:t>Спустилися сюди.</a:t>
            </a:r>
          </a:p>
          <a:p>
            <a:pPr eaLnBrk="1" hangingPunct="1">
              <a:buFont typeface="Arial" charset="0"/>
              <a:buNone/>
            </a:pPr>
            <a:r>
              <a:rPr lang="uk-UA" b="1" smtClean="0">
                <a:solidFill>
                  <a:srgbClr val="3333CC"/>
                </a:solidFill>
              </a:rPr>
              <a:t>Ми хмарою носилися</a:t>
            </a:r>
          </a:p>
          <a:p>
            <a:pPr eaLnBrk="1" hangingPunct="1">
              <a:buFont typeface="Arial" charset="0"/>
              <a:buNone/>
            </a:pPr>
            <a:r>
              <a:rPr lang="uk-UA" b="1" smtClean="0">
                <a:solidFill>
                  <a:srgbClr val="3333CC"/>
                </a:solidFill>
              </a:rPr>
              <a:t>Від подиху зими</a:t>
            </a:r>
          </a:p>
          <a:p>
            <a:pPr eaLnBrk="1" hangingPunct="1">
              <a:buFont typeface="Arial" charset="0"/>
              <a:buNone/>
            </a:pPr>
            <a:r>
              <a:rPr lang="uk-UA" b="1" smtClean="0">
                <a:solidFill>
                  <a:srgbClr val="3333CC"/>
                </a:solidFill>
              </a:rPr>
              <a:t>І весело крутилися </a:t>
            </a:r>
          </a:p>
          <a:p>
            <a:pPr eaLnBrk="1" hangingPunct="1">
              <a:buFont typeface="Arial" charset="0"/>
              <a:buNone/>
            </a:pPr>
            <a:r>
              <a:rPr lang="uk-UA" b="1" smtClean="0">
                <a:solidFill>
                  <a:srgbClr val="3333CC"/>
                </a:solidFill>
              </a:rPr>
              <a:t>              Метелицею ми.</a:t>
            </a:r>
            <a:r>
              <a:rPr lang="ru-RU" b="1" smtClean="0">
                <a:solidFill>
                  <a:srgbClr val="3333CC"/>
                </a:solidFill>
              </a:rPr>
              <a:t> </a:t>
            </a:r>
          </a:p>
        </p:txBody>
      </p:sp>
      <p:pic>
        <p:nvPicPr>
          <p:cNvPr id="23556" name="Рисунок 3" descr="117 И все-таки одинаковых снежинок в природе н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5581650"/>
            <a:ext cx="1347788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3" descr="117 И все-таки одинаковых снежинок в природе н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141663"/>
            <a:ext cx="2663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3" descr="117 И все-таки одинаковых снежинок в природе н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765175"/>
            <a:ext cx="23574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269</Words>
  <Application>Microsoft Office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Times New Roman</vt:lpstr>
      <vt:lpstr>Calibri</vt:lpstr>
      <vt:lpstr>Тема Office</vt:lpstr>
      <vt:lpstr>Тема Office</vt:lpstr>
      <vt:lpstr>Тема Office</vt:lpstr>
      <vt:lpstr>Тема Office</vt:lpstr>
      <vt:lpstr>Слайд 1</vt:lpstr>
      <vt:lpstr>Слайд 2</vt:lpstr>
      <vt:lpstr>Слайд 3</vt:lpstr>
      <vt:lpstr>Ім ен нник   Зай  ме нн ник</vt:lpstr>
      <vt:lpstr>Слайд 5</vt:lpstr>
      <vt:lpstr>Правила роботи на уроці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 Windows</cp:lastModifiedBy>
  <cp:revision>17</cp:revision>
  <dcterms:created xsi:type="dcterms:W3CDTF">2013-08-20T23:50:31Z</dcterms:created>
  <dcterms:modified xsi:type="dcterms:W3CDTF">2014-02-15T19:54:28Z</dcterms:modified>
</cp:coreProperties>
</file>